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1" r:id="rId1"/>
  </p:sldMasterIdLst>
  <p:sldIdLst>
    <p:sldId id="256" r:id="rId2"/>
    <p:sldId id="257" r:id="rId3"/>
    <p:sldId id="261" r:id="rId4"/>
    <p:sldId id="271" r:id="rId5"/>
    <p:sldId id="272" r:id="rId6"/>
    <p:sldId id="267" r:id="rId7"/>
    <p:sldId id="258" r:id="rId8"/>
    <p:sldId id="273" r:id="rId9"/>
    <p:sldId id="259" r:id="rId10"/>
    <p:sldId id="268" r:id="rId11"/>
    <p:sldId id="269" r:id="rId12"/>
    <p:sldId id="260" r:id="rId13"/>
    <p:sldId id="262" r:id="rId14"/>
    <p:sldId id="274" r:id="rId15"/>
    <p:sldId id="275" r:id="rId16"/>
    <p:sldId id="270" r:id="rId17"/>
    <p:sldId id="266" r:id="rId18"/>
    <p:sldId id="263" r:id="rId19"/>
    <p:sldId id="276" r:id="rId20"/>
    <p:sldId id="264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1" r:id="rId35"/>
    <p:sldId id="290" r:id="rId36"/>
    <p:sldId id="292" r:id="rId37"/>
    <p:sldId id="294" r:id="rId38"/>
    <p:sldId id="295" r:id="rId39"/>
    <p:sldId id="293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ilskygg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Smelltu til að breyta stíl aðalundirtitla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41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ill og mynd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79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tna í með mynd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1770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fnspja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121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tna í nafnspja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8299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tt eða ósa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403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ill og lóðréttur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326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óðréttur titill og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609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ill og ef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171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flafyrirsö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315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ö efnisatrið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17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burð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34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ðeins ti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86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u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46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fni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653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Mynd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s-IS" smtClean="0"/>
              <a:t>Smelltu á tákn til að bæta við mynd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57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8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  <p:sldLayoutId id="2147483815" r:id="rId14"/>
    <p:sldLayoutId id="2147483816" r:id="rId15"/>
    <p:sldLayoutId id="21474838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sz="8000" dirty="0" smtClean="0"/>
              <a:t>Sólkerfið </a:t>
            </a:r>
            <a:r>
              <a:rPr lang="is-IS" dirty="0" smtClean="0"/>
              <a:t>		</a:t>
            </a:r>
            <a:endParaRPr lang="is-IS" dirty="0"/>
          </a:p>
        </p:txBody>
      </p:sp>
      <p:sp>
        <p:nvSpPr>
          <p:cNvPr id="3" name="Undirtitil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s-IS" sz="3200" dirty="0" smtClean="0"/>
              <a:t>Eðlisfræði 3		3. hluti</a:t>
            </a:r>
            <a:endParaRPr lang="is-IS" sz="3200" dirty="0"/>
          </a:p>
        </p:txBody>
      </p:sp>
    </p:spTree>
    <p:extLst>
      <p:ext uri="{BB962C8B-B14F-4D97-AF65-F5344CB8AC3E}">
        <p14:creationId xmlns:p14="http://schemas.microsoft.com/office/powerpoint/2010/main" val="2983727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Tímabelti jarðar</a:t>
            </a:r>
            <a:endParaRPr lang="is-IS" dirty="0"/>
          </a:p>
        </p:txBody>
      </p:sp>
      <p:pic>
        <p:nvPicPr>
          <p:cNvPr id="4098" name="Picture 2" descr="Myndaniðurstaða fyrir time zone ma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416676"/>
            <a:ext cx="8596667" cy="511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961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Tímabelti jarðar</a:t>
            </a:r>
            <a:endParaRPr lang="is-IS" dirty="0"/>
          </a:p>
        </p:txBody>
      </p:sp>
      <p:pic>
        <p:nvPicPr>
          <p:cNvPr id="5122" name="Picture 2" descr="Myndaniðurstaða fyrir time zone ma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58" y="1378038"/>
            <a:ext cx="8963696" cy="5164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326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0943"/>
          </a:xfrm>
        </p:spPr>
        <p:txBody>
          <a:bodyPr/>
          <a:lstStyle/>
          <a:p>
            <a:r>
              <a:rPr lang="is-IS" dirty="0" smtClean="0"/>
              <a:t>Sumartími - vetrartími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677334" y="1440543"/>
            <a:ext cx="8596668" cy="4600819"/>
          </a:xfrm>
        </p:spPr>
        <p:txBody>
          <a:bodyPr>
            <a:normAutofit lnSpcReduction="10000"/>
          </a:bodyPr>
          <a:lstStyle/>
          <a:p>
            <a:r>
              <a:rPr lang="is-IS" sz="2800" dirty="0" smtClean="0"/>
              <a:t>Klukkunni er breytt í mörgum löndum til að nýta dagsbirtuna betur.</a:t>
            </a:r>
          </a:p>
          <a:p>
            <a:r>
              <a:rPr lang="is-IS" sz="2800" dirty="0" smtClean="0"/>
              <a:t>Vetrartími – sumartími.  </a:t>
            </a:r>
          </a:p>
          <a:p>
            <a:r>
              <a:rPr lang="is-IS" sz="2800" dirty="0" smtClean="0"/>
              <a:t>Breytingin  fer fram í </a:t>
            </a:r>
          </a:p>
          <a:p>
            <a:r>
              <a:rPr lang="is-IS" sz="2800" dirty="0" smtClean="0"/>
              <a:t>mars / október.</a:t>
            </a:r>
          </a:p>
          <a:p>
            <a:r>
              <a:rPr lang="is-IS" sz="2800" dirty="0" smtClean="0"/>
              <a:t>Um miðbaug er nánast </a:t>
            </a:r>
          </a:p>
          <a:p>
            <a:r>
              <a:rPr lang="is-IS" sz="2800" dirty="0" smtClean="0"/>
              <a:t>sami tími </a:t>
            </a:r>
          </a:p>
          <a:p>
            <a:r>
              <a:rPr lang="is-IS" sz="2800" dirty="0" smtClean="0"/>
              <a:t>á degi og nótt- engin </a:t>
            </a:r>
          </a:p>
          <a:p>
            <a:r>
              <a:rPr lang="is-IS" sz="2800" dirty="0" smtClean="0"/>
              <a:t>tímabreyting.</a:t>
            </a:r>
            <a:endParaRPr lang="is-IS" sz="2800" dirty="0"/>
          </a:p>
        </p:txBody>
      </p:sp>
      <p:pic>
        <p:nvPicPr>
          <p:cNvPr id="6146" name="Picture 2" descr="Myndaniðurstaða fyrir miðbaug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4000" y="1895834"/>
            <a:ext cx="6048648" cy="462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718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Árstíðir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3200" dirty="0" smtClean="0"/>
              <a:t>Árstíðir eru vegna möndulhalla jarðar.</a:t>
            </a:r>
          </a:p>
          <a:p>
            <a:r>
              <a:rPr lang="is-IS" sz="3200" dirty="0" smtClean="0"/>
              <a:t>Meiri munur á árstíðum sem nær dregur norðurskauti og/eða suðurskauti jarðar.</a:t>
            </a:r>
          </a:p>
          <a:p>
            <a:r>
              <a:rPr lang="is-IS" sz="3200" dirty="0" smtClean="0"/>
              <a:t>Sumarsólstöður/sumarsólhvörf</a:t>
            </a:r>
          </a:p>
          <a:p>
            <a:r>
              <a:rPr lang="is-IS" sz="3200" dirty="0" smtClean="0"/>
              <a:t>Vetrarsólstöður/vetrarsólhvörf</a:t>
            </a:r>
          </a:p>
          <a:p>
            <a:endParaRPr lang="is-IS" dirty="0" smtClean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147182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Vor- og haustjafndægur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z="3200" dirty="0"/>
              <a:t>Vorjafndægur (ca. 22. mars.):		Dagur og nótt jafnlangur tími alls staðar á jörðinni.</a:t>
            </a:r>
          </a:p>
          <a:p>
            <a:r>
              <a:rPr lang="is-IS" sz="3200" dirty="0"/>
              <a:t>Haustjafndægur (ca. 22.sept.):		Dagur og nótt jafnlangur tími alls staðar á jörðinni.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84205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Árstíðarnar </a:t>
            </a:r>
            <a:r>
              <a:rPr lang="is-IS" dirty="0" err="1" smtClean="0"/>
              <a:t>fjórar</a:t>
            </a:r>
            <a:endParaRPr lang="is-IS" dirty="0"/>
          </a:p>
        </p:txBody>
      </p:sp>
      <p:pic>
        <p:nvPicPr>
          <p:cNvPr id="6" name="Staðgengill efnis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9098" y="1468193"/>
            <a:ext cx="8306873" cy="49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1681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Vorjafndægur- haustjafndægur</a:t>
            </a:r>
            <a:endParaRPr lang="is-IS" dirty="0"/>
          </a:p>
        </p:txBody>
      </p:sp>
      <p:pic>
        <p:nvPicPr>
          <p:cNvPr id="7170" name="Picture 2" descr="Myndaniðurstaða fyrir vorjafndægu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220" y="1465910"/>
            <a:ext cx="7765959" cy="494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38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Vorjafndægur – haustjafndægur…</a:t>
            </a:r>
            <a:endParaRPr lang="is-IS" dirty="0"/>
          </a:p>
        </p:txBody>
      </p:sp>
      <p:pic>
        <p:nvPicPr>
          <p:cNvPr id="2050" name="Picture 2" descr="árstíðir, sólstöður, jafndægu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86919" y="2964656"/>
            <a:ext cx="3378200" cy="227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210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Tímamæling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3200" dirty="0" smtClean="0"/>
              <a:t>Náttúruleg tímamæling:  Sólarhringur – mánuður</a:t>
            </a:r>
          </a:p>
          <a:p>
            <a:endParaRPr lang="is-IS" sz="3200" dirty="0" smtClean="0"/>
          </a:p>
          <a:p>
            <a:r>
              <a:rPr lang="is-IS" sz="3200" dirty="0" smtClean="0"/>
              <a:t>Tímamæling af mannavöldum: Klukkustund- mínútur- sekúndur</a:t>
            </a:r>
            <a:endParaRPr lang="is-IS" sz="3200" dirty="0"/>
          </a:p>
        </p:txBody>
      </p:sp>
      <p:sp>
        <p:nvSpPr>
          <p:cNvPr id="4" name="AutoShape 2" descr="Myndaniðurstaða fyrir tunglið í kringum jörð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5542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Mánuður – máni…</a:t>
            </a:r>
            <a:endParaRPr lang="is-IS" dirty="0"/>
          </a:p>
        </p:txBody>
      </p:sp>
      <p:pic>
        <p:nvPicPr>
          <p:cNvPr id="5" name="Staðgengill efnis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549" y="1378039"/>
            <a:ext cx="8603088" cy="528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22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Jörðin – reikistjarnan okkar	3.1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z="3200" dirty="0" smtClean="0"/>
              <a:t>Ummál jarðar er 40.000 km.</a:t>
            </a:r>
          </a:p>
          <a:p>
            <a:endParaRPr lang="is-IS" sz="3200" dirty="0" smtClean="0"/>
          </a:p>
          <a:p>
            <a:r>
              <a:rPr lang="is-IS" sz="3200" dirty="0" smtClean="0"/>
              <a:t>Lofthjúpur/gufuhvolf </a:t>
            </a:r>
            <a:r>
              <a:rPr lang="is-IS" sz="3200" dirty="0" err="1" smtClean="0"/>
              <a:t>umlykur</a:t>
            </a:r>
            <a:r>
              <a:rPr lang="is-IS" sz="3200" dirty="0" smtClean="0"/>
              <a:t> jörðina.  Hann nær ca. 100 km frá </a:t>
            </a:r>
            <a:r>
              <a:rPr lang="is-IS" sz="3200" dirty="0" err="1" smtClean="0"/>
              <a:t>jörðu</a:t>
            </a:r>
            <a:endParaRPr lang="is-IS" sz="3200" dirty="0" smtClean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2883515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Heimskautsbaugur</a:t>
            </a:r>
            <a:endParaRPr lang="is-IS" dirty="0"/>
          </a:p>
        </p:txBody>
      </p:sp>
      <p:pic>
        <p:nvPicPr>
          <p:cNvPr id="6" name="Mynd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906" y="1322389"/>
            <a:ext cx="4099238" cy="2285326"/>
          </a:xfrm>
          <a:prstGeom prst="rect">
            <a:avLst/>
          </a:prstGeom>
        </p:spPr>
      </p:pic>
      <p:sp>
        <p:nvSpPr>
          <p:cNvPr id="7" name="Staðgengill efnis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Miðnætursól</a:t>
            </a:r>
          </a:p>
          <a:p>
            <a:endParaRPr lang="is-IS" dirty="0"/>
          </a:p>
          <a:p>
            <a:endParaRPr lang="is-IS" dirty="0" smtClean="0"/>
          </a:p>
          <a:p>
            <a:endParaRPr lang="is-IS" dirty="0"/>
          </a:p>
          <a:p>
            <a:r>
              <a:rPr lang="is-IS" dirty="0" smtClean="0"/>
              <a:t>Nyrðri heimskautsbaugur</a:t>
            </a:r>
          </a:p>
          <a:p>
            <a:r>
              <a:rPr lang="is-IS" dirty="0" smtClean="0"/>
              <a:t>Syðri heimskautsbaugur</a:t>
            </a:r>
            <a:endParaRPr lang="is-IS" dirty="0"/>
          </a:p>
        </p:txBody>
      </p:sp>
      <p:pic>
        <p:nvPicPr>
          <p:cNvPr id="8" name="Mynd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425" y="3837904"/>
            <a:ext cx="3746257" cy="220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9866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Tunglið – </a:t>
            </a:r>
            <a:r>
              <a:rPr lang="is-IS" dirty="0" err="1" smtClean="0"/>
              <a:t>næsti</a:t>
            </a:r>
            <a:r>
              <a:rPr lang="is-IS" dirty="0" smtClean="0"/>
              <a:t> nágranni okkar	3.2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Tunglið er fylgihnöttur jarðarinnar.</a:t>
            </a:r>
          </a:p>
          <a:p>
            <a:r>
              <a:rPr lang="is-IS" dirty="0" smtClean="0"/>
              <a:t>Tunglið snýst um sjálft sig</a:t>
            </a:r>
          </a:p>
          <a:p>
            <a:r>
              <a:rPr lang="is-IS" dirty="0" smtClean="0"/>
              <a:t>Tunglið snýst um jörðina</a:t>
            </a:r>
          </a:p>
          <a:p>
            <a:endParaRPr lang="is-IS" dirty="0"/>
          </a:p>
          <a:p>
            <a:endParaRPr lang="is-IS" dirty="0" smtClean="0"/>
          </a:p>
          <a:p>
            <a:r>
              <a:rPr lang="is-IS" dirty="0" smtClean="0"/>
              <a:t>Fjarlægð frá tunglinu til jarðar er: 380.000 km</a:t>
            </a:r>
          </a:p>
          <a:p>
            <a:r>
              <a:rPr lang="is-IS" dirty="0" smtClean="0"/>
              <a:t>Birtan frá tunglinu er eina sekúndu að fara til jarðarinnar.</a:t>
            </a:r>
          </a:p>
          <a:p>
            <a:endParaRPr lang="is-IS" dirty="0" smtClean="0"/>
          </a:p>
        </p:txBody>
      </p:sp>
      <p:pic>
        <p:nvPicPr>
          <p:cNvPr id="4" name="Myn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556" y="1493949"/>
            <a:ext cx="3871443" cy="2653048"/>
          </a:xfrm>
          <a:prstGeom prst="rect">
            <a:avLst/>
          </a:prstGeom>
        </p:spPr>
      </p:pic>
      <p:sp>
        <p:nvSpPr>
          <p:cNvPr id="5" name="Rétthyrningur 4"/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s-IS" dirty="0"/>
              <a:t>Jörðin heldur tunglinu á hreyfingu með þyngdarkrafti sínum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821782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Tunglið – </a:t>
            </a:r>
            <a:r>
              <a:rPr lang="is-IS" dirty="0" err="1"/>
              <a:t>næsti</a:t>
            </a:r>
            <a:r>
              <a:rPr lang="is-IS" dirty="0"/>
              <a:t> nágranni okkar	3.2</a:t>
            </a:r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677334" y="1481070"/>
            <a:ext cx="8596668" cy="5125791"/>
          </a:xfrm>
        </p:spPr>
        <p:txBody>
          <a:bodyPr/>
          <a:lstStyle/>
          <a:p>
            <a:r>
              <a:rPr lang="is-IS" dirty="0" smtClean="0"/>
              <a:t>Mánuður sem tímatal, ákvarðast af því að máninn er einn mánuð að snúast í kringum jörðina.  Það eru 29,5 sólarhringar.</a:t>
            </a:r>
          </a:p>
          <a:p>
            <a:r>
              <a:rPr lang="is-IS" dirty="0" smtClean="0"/>
              <a:t>Um leið og tunglið snýst um jörðina, snýst það um sjálft sig og er einn mánuð </a:t>
            </a:r>
            <a:r>
              <a:rPr lang="is-IS" dirty="0"/>
              <a:t>a</a:t>
            </a:r>
            <a:r>
              <a:rPr lang="is-IS" dirty="0" smtClean="0"/>
              <a:t>ð því.</a:t>
            </a:r>
          </a:p>
          <a:p>
            <a:r>
              <a:rPr lang="is-IS" dirty="0" smtClean="0"/>
              <a:t>Tunglið snýr alltaf sömu hlið sinni að jörðinni.</a:t>
            </a:r>
          </a:p>
          <a:p>
            <a:r>
              <a:rPr lang="is-IS" dirty="0"/>
              <a:t>Jörðin heldur tunglinu á hreyfingu með þyngdarkrafti sínum</a:t>
            </a:r>
          </a:p>
          <a:p>
            <a:endParaRPr lang="is-IS" dirty="0"/>
          </a:p>
          <a:p>
            <a:endParaRPr lang="is-IS" dirty="0" smtClean="0"/>
          </a:p>
          <a:p>
            <a:endParaRPr lang="is-IS" dirty="0" smtClean="0"/>
          </a:p>
          <a:p>
            <a:endParaRPr lang="is-IS" dirty="0"/>
          </a:p>
        </p:txBody>
      </p:sp>
      <p:pic>
        <p:nvPicPr>
          <p:cNvPr id="4" name="Myn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130" y="3812147"/>
            <a:ext cx="6503831" cy="260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3444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Tunglið – </a:t>
            </a:r>
            <a:r>
              <a:rPr lang="is-IS" dirty="0" err="1"/>
              <a:t>næsti</a:t>
            </a:r>
            <a:r>
              <a:rPr lang="is-IS" dirty="0"/>
              <a:t> nágranni okkar	3.2</a:t>
            </a:r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329604" y="1584102"/>
            <a:ext cx="8596668" cy="4740596"/>
          </a:xfrm>
        </p:spPr>
        <p:txBody>
          <a:bodyPr/>
          <a:lstStyle/>
          <a:p>
            <a:r>
              <a:rPr lang="is-IS" dirty="0" smtClean="0"/>
              <a:t>Tunglið er langbjartasta fyrirbærið á næturhimninum.</a:t>
            </a:r>
          </a:p>
          <a:p>
            <a:r>
              <a:rPr lang="is-IS" dirty="0" err="1" smtClean="0"/>
              <a:t>Nýtt</a:t>
            </a:r>
            <a:r>
              <a:rPr lang="is-IS" dirty="0" smtClean="0"/>
              <a:t> tungl kallast það þegar tunglið er milli jarðar og sólar.</a:t>
            </a:r>
          </a:p>
          <a:p>
            <a:r>
              <a:rPr lang="is-IS" dirty="0" smtClean="0"/>
              <a:t>Fullt tungl kallast það þegar jörðin er milli tungls og sólar.</a:t>
            </a:r>
          </a:p>
          <a:p>
            <a:r>
              <a:rPr lang="is-IS" dirty="0" smtClean="0"/>
              <a:t>Kvartilaskipti.  Eitt kvartil er í raun ¼ </a:t>
            </a:r>
            <a:r>
              <a:rPr lang="is-IS" dirty="0" err="1" smtClean="0"/>
              <a:t>úr</a:t>
            </a:r>
            <a:r>
              <a:rPr lang="is-IS" dirty="0" smtClean="0"/>
              <a:t> hring.  Það sem við sjáum af tunglinu er misjafnt eftir því hvar á hringnum um jörðina tunglið er miðað við fastan punkt á jörðinni.</a:t>
            </a:r>
            <a:endParaRPr lang="is-IS" dirty="0"/>
          </a:p>
        </p:txBody>
      </p:sp>
      <p:pic>
        <p:nvPicPr>
          <p:cNvPr id="5" name="Mynd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21" y="3606085"/>
            <a:ext cx="5050330" cy="3005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0856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Tunglið – </a:t>
            </a:r>
            <a:r>
              <a:rPr lang="is-IS" dirty="0" err="1"/>
              <a:t>næsti</a:t>
            </a:r>
            <a:r>
              <a:rPr lang="is-IS" dirty="0"/>
              <a:t> nágranni okkar	3.2</a:t>
            </a:r>
          </a:p>
        </p:txBody>
      </p:sp>
      <p:pic>
        <p:nvPicPr>
          <p:cNvPr id="5" name="Staðgengill efnis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29555" y="1930400"/>
            <a:ext cx="7289441" cy="43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4347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Sólkerfið okkar  3.3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err="1" smtClean="0"/>
              <a:t>Sólin</a:t>
            </a:r>
            <a:r>
              <a:rPr lang="is-IS" dirty="0" smtClean="0"/>
              <a:t> er stjarna</a:t>
            </a:r>
          </a:p>
          <a:p>
            <a:r>
              <a:rPr lang="is-IS" dirty="0" smtClean="0"/>
              <a:t>Rúmlega milljón jarða </a:t>
            </a:r>
            <a:r>
              <a:rPr lang="is-IS" dirty="0" err="1" smtClean="0"/>
              <a:t>kæmist</a:t>
            </a:r>
            <a:r>
              <a:rPr lang="is-IS" dirty="0" smtClean="0"/>
              <a:t> fyrir í sólinni.</a:t>
            </a:r>
          </a:p>
          <a:p>
            <a:r>
              <a:rPr lang="is-IS" dirty="0" err="1" smtClean="0"/>
              <a:t>Sólin</a:t>
            </a:r>
            <a:r>
              <a:rPr lang="is-IS" dirty="0" smtClean="0"/>
              <a:t> er samt lítil miðað við aðrar sólir í himingeimnum.</a:t>
            </a:r>
          </a:p>
          <a:p>
            <a:r>
              <a:rPr lang="is-IS" dirty="0" smtClean="0"/>
              <a:t>Fjarlægðin milli jarðar og sólar er 150.milljónir km.</a:t>
            </a:r>
          </a:p>
          <a:p>
            <a:r>
              <a:rPr lang="is-IS" dirty="0" smtClean="0"/>
              <a:t>Sólarljósið er 8 mín. að berast til jarðarinnar (8 ljósmínútur)</a:t>
            </a:r>
            <a:endParaRPr lang="is-IS" dirty="0"/>
          </a:p>
        </p:txBody>
      </p:sp>
      <p:pic>
        <p:nvPicPr>
          <p:cNvPr id="5" name="Mynd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480" y="4277744"/>
            <a:ext cx="3732444" cy="251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5328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Sólkerfið okkar  3.3</a:t>
            </a:r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err="1" smtClean="0"/>
              <a:t>Sólin</a:t>
            </a:r>
            <a:r>
              <a:rPr lang="is-IS" dirty="0" smtClean="0"/>
              <a:t> er aðallega </a:t>
            </a:r>
            <a:r>
              <a:rPr lang="is-IS" dirty="0" err="1" smtClean="0"/>
              <a:t>úr</a:t>
            </a:r>
            <a:r>
              <a:rPr lang="is-IS" dirty="0" smtClean="0"/>
              <a:t> vetni og helíni.</a:t>
            </a:r>
          </a:p>
          <a:p>
            <a:r>
              <a:rPr lang="is-IS" dirty="0" smtClean="0"/>
              <a:t>Í kjarnanum er hitinn 15 milljón °C</a:t>
            </a:r>
          </a:p>
          <a:p>
            <a:r>
              <a:rPr lang="is-IS" dirty="0" smtClean="0"/>
              <a:t>GASHJÚPUR SÓLAR:</a:t>
            </a:r>
          </a:p>
          <a:p>
            <a:r>
              <a:rPr lang="is-IS" dirty="0" smtClean="0"/>
              <a:t>Ysti hjúpur sólarinnar: sólkórónan- nokkrar milljónir°C</a:t>
            </a:r>
          </a:p>
          <a:p>
            <a:r>
              <a:rPr lang="is-IS" dirty="0" smtClean="0"/>
              <a:t>Yst fyrir utan yfirborðið er: lithvolf- </a:t>
            </a:r>
            <a:r>
              <a:rPr lang="is-IS" dirty="0" err="1" smtClean="0"/>
              <a:t>sólstrókar</a:t>
            </a:r>
            <a:r>
              <a:rPr lang="is-IS" dirty="0" smtClean="0"/>
              <a:t>- sólvindur</a:t>
            </a:r>
          </a:p>
          <a:p>
            <a:endParaRPr lang="is-IS" dirty="0" smtClean="0"/>
          </a:p>
          <a:p>
            <a:r>
              <a:rPr lang="is-IS" dirty="0" smtClean="0"/>
              <a:t>Yfirborð sólar nefnist: Ljóshvolf – hitinn ca. 6000°C - sólblettir</a:t>
            </a:r>
          </a:p>
          <a:p>
            <a:endParaRPr lang="is-IS" dirty="0"/>
          </a:p>
        </p:txBody>
      </p:sp>
      <p:pic>
        <p:nvPicPr>
          <p:cNvPr id="4" name="Myn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976" y="296214"/>
            <a:ext cx="3528810" cy="287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2541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Sólkerfið okkar  3.3</a:t>
            </a:r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677334" y="1648497"/>
            <a:ext cx="8596668" cy="4392866"/>
          </a:xfrm>
        </p:spPr>
        <p:txBody>
          <a:bodyPr/>
          <a:lstStyle/>
          <a:p>
            <a:r>
              <a:rPr lang="is-IS" dirty="0" smtClean="0"/>
              <a:t>Reikistjörnurnar átta:</a:t>
            </a:r>
          </a:p>
          <a:p>
            <a:endParaRPr lang="is-IS" dirty="0" smtClean="0"/>
          </a:p>
          <a:p>
            <a:r>
              <a:rPr lang="is-IS" sz="2000" dirty="0" err="1" smtClean="0"/>
              <a:t>Merkúr</a:t>
            </a:r>
            <a:r>
              <a:rPr lang="is-IS" sz="2000" dirty="0" smtClean="0"/>
              <a:t> – Venus- Jörð- Mars – </a:t>
            </a:r>
            <a:r>
              <a:rPr lang="is-IS" sz="2000" dirty="0" err="1" smtClean="0"/>
              <a:t>Júpiter</a:t>
            </a:r>
            <a:r>
              <a:rPr lang="is-IS" sz="2000" dirty="0" smtClean="0"/>
              <a:t> – </a:t>
            </a:r>
            <a:r>
              <a:rPr lang="is-IS" sz="2000" dirty="0" err="1" smtClean="0"/>
              <a:t>Satúrnus</a:t>
            </a:r>
            <a:r>
              <a:rPr lang="is-IS" sz="2000" dirty="0" smtClean="0"/>
              <a:t> – Úranus – Neptúnus</a:t>
            </a:r>
          </a:p>
          <a:p>
            <a:endParaRPr lang="is-IS" sz="2000" dirty="0"/>
          </a:p>
          <a:p>
            <a:r>
              <a:rPr lang="is-IS" sz="2000" dirty="0" err="1" smtClean="0"/>
              <a:t>Plútó</a:t>
            </a:r>
            <a:r>
              <a:rPr lang="is-IS" sz="2000" dirty="0" smtClean="0"/>
              <a:t>: Var einu sinni talin reikistjarna en er nú skilgreind sem dvergreikistjarna.</a:t>
            </a:r>
          </a:p>
          <a:p>
            <a:endParaRPr lang="is-IS" sz="2000" dirty="0"/>
          </a:p>
        </p:txBody>
      </p:sp>
      <p:pic>
        <p:nvPicPr>
          <p:cNvPr id="4" name="Myn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743" y="4094006"/>
            <a:ext cx="64198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6396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Sólkerfið okkar  3.3</a:t>
            </a:r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677334" y="1275009"/>
            <a:ext cx="8596668" cy="4766354"/>
          </a:xfrm>
        </p:spPr>
        <p:txBody>
          <a:bodyPr/>
          <a:lstStyle/>
          <a:p>
            <a:r>
              <a:rPr lang="is-IS" sz="2000" dirty="0" err="1" smtClean="0"/>
              <a:t>Merkúr</a:t>
            </a:r>
            <a:r>
              <a:rPr lang="is-IS" dirty="0" smtClean="0"/>
              <a:t> sem er næstu </a:t>
            </a:r>
            <a:r>
              <a:rPr lang="is-IS" dirty="0" err="1" smtClean="0"/>
              <a:t>sólu</a:t>
            </a:r>
            <a:r>
              <a:rPr lang="is-IS" dirty="0" smtClean="0"/>
              <a:t> er 88 daga að fara hringinn um </a:t>
            </a:r>
            <a:r>
              <a:rPr lang="is-IS" dirty="0" err="1" smtClean="0"/>
              <a:t>sólina</a:t>
            </a:r>
            <a:endParaRPr lang="is-IS" dirty="0" smtClean="0"/>
          </a:p>
          <a:p>
            <a:r>
              <a:rPr lang="is-IS" sz="2000" dirty="0" smtClean="0"/>
              <a:t>Neptúnus</a:t>
            </a:r>
            <a:r>
              <a:rPr lang="is-IS" dirty="0" smtClean="0"/>
              <a:t> sem er lengst frá </a:t>
            </a:r>
            <a:r>
              <a:rPr lang="is-IS" dirty="0" err="1" smtClean="0"/>
              <a:t>sólu</a:t>
            </a:r>
            <a:r>
              <a:rPr lang="is-IS" dirty="0" smtClean="0"/>
              <a:t> er 164 ár eða </a:t>
            </a:r>
          </a:p>
          <a:p>
            <a:r>
              <a:rPr lang="is-IS" dirty="0" smtClean="0"/>
              <a:t>tæplega 60.000 daga að fara hringinn um </a:t>
            </a:r>
            <a:r>
              <a:rPr lang="is-IS" dirty="0" err="1" smtClean="0"/>
              <a:t>sólina</a:t>
            </a:r>
            <a:r>
              <a:rPr lang="is-IS" dirty="0" smtClean="0"/>
              <a:t>.</a:t>
            </a:r>
          </a:p>
          <a:p>
            <a:endParaRPr lang="is-IS" dirty="0"/>
          </a:p>
          <a:p>
            <a:r>
              <a:rPr lang="is-IS" dirty="0" smtClean="0"/>
              <a:t>Allir hnettir, reikistjörnur jafnt og tungl þeirra </a:t>
            </a:r>
          </a:p>
          <a:p>
            <a:r>
              <a:rPr lang="is-IS" dirty="0" smtClean="0"/>
              <a:t>virka hverjar á aðra með þyngdarkrafti sínum.</a:t>
            </a:r>
          </a:p>
          <a:p>
            <a:endParaRPr lang="is-IS" dirty="0"/>
          </a:p>
          <a:p>
            <a:r>
              <a:rPr lang="is-IS" dirty="0" smtClean="0"/>
              <a:t>Sólkerfið okkar er rúmlega 4 milljarða ára gamalt </a:t>
            </a:r>
          </a:p>
          <a:p>
            <a:r>
              <a:rPr lang="is-IS" dirty="0" smtClean="0"/>
              <a:t>og er talið að það eigi svipaðan tíma eftir af „lífi“ </a:t>
            </a:r>
            <a:r>
              <a:rPr lang="is-IS" dirty="0" err="1" smtClean="0"/>
              <a:t>sínu</a:t>
            </a:r>
            <a:r>
              <a:rPr lang="is-IS" dirty="0" smtClean="0"/>
              <a:t>.</a:t>
            </a:r>
            <a:endParaRPr lang="is-IS" dirty="0"/>
          </a:p>
        </p:txBody>
      </p:sp>
      <p:pic>
        <p:nvPicPr>
          <p:cNvPr id="4" name="Myn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098" y="1719330"/>
            <a:ext cx="3970479" cy="513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3619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Merkúr</a:t>
            </a:r>
            <a:r>
              <a:rPr lang="is-IS" dirty="0" smtClean="0"/>
              <a:t> – (</a:t>
            </a:r>
            <a:r>
              <a:rPr lang="is-IS" dirty="0" err="1" smtClean="0"/>
              <a:t>Merkúríus</a:t>
            </a:r>
            <a:r>
              <a:rPr lang="is-IS" dirty="0" smtClean="0"/>
              <a:t>)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Mjög hægur möndulsnúningur</a:t>
            </a:r>
          </a:p>
          <a:p>
            <a:r>
              <a:rPr lang="is-IS" dirty="0" smtClean="0"/>
              <a:t>Dagshiti: 400°C</a:t>
            </a:r>
          </a:p>
          <a:p>
            <a:r>
              <a:rPr lang="is-IS" dirty="0" smtClean="0"/>
              <a:t>Næturhiti: - 180°C</a:t>
            </a:r>
          </a:p>
          <a:p>
            <a:r>
              <a:rPr lang="is-IS" dirty="0" smtClean="0"/>
              <a:t>Yfirborðið:  gígar- hringlaga fjöll- sléttur</a:t>
            </a:r>
          </a:p>
          <a:p>
            <a:r>
              <a:rPr lang="is-IS" dirty="0" smtClean="0"/>
              <a:t>Væntanlega ísbreiður við </a:t>
            </a:r>
            <a:r>
              <a:rPr lang="is-IS" dirty="0" err="1" smtClean="0"/>
              <a:t>pólana</a:t>
            </a:r>
            <a:endParaRPr lang="is-IS" dirty="0" smtClean="0"/>
          </a:p>
          <a:p>
            <a:r>
              <a:rPr lang="is-IS" dirty="0" smtClean="0"/>
              <a:t>Ekkert tungl</a:t>
            </a:r>
            <a:endParaRPr lang="is-IS" dirty="0"/>
          </a:p>
        </p:txBody>
      </p:sp>
      <p:pic>
        <p:nvPicPr>
          <p:cNvPr id="4" name="Myn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801" y="824248"/>
            <a:ext cx="5650606" cy="452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089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Dagur og nótt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3200" dirty="0" smtClean="0"/>
              <a:t>Möndulhalli jarðar veldur því t.d. að dagur er styttri á norðurhveli jarðar á sama tíma og dagurinn er lengri á suðurhveli jarðar.</a:t>
            </a:r>
          </a:p>
          <a:p>
            <a:endParaRPr lang="is-IS" sz="3200" dirty="0" smtClean="0"/>
          </a:p>
          <a:p>
            <a:r>
              <a:rPr lang="is-IS" sz="3200" dirty="0" smtClean="0"/>
              <a:t>Möndulhallinn er 23°</a:t>
            </a:r>
          </a:p>
          <a:p>
            <a:endParaRPr lang="is-IS" sz="3200" dirty="0"/>
          </a:p>
          <a:p>
            <a:endParaRPr lang="is-IS" dirty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5048700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Venus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err="1" smtClean="0"/>
              <a:t>Morgunstjarna-kvöldstjarna</a:t>
            </a:r>
            <a:r>
              <a:rPr lang="is-IS" dirty="0" smtClean="0"/>
              <a:t>: </a:t>
            </a:r>
            <a:r>
              <a:rPr lang="is-IS" dirty="0" err="1" smtClean="0"/>
              <a:t>sést</a:t>
            </a:r>
            <a:r>
              <a:rPr lang="is-IS" dirty="0" smtClean="0"/>
              <a:t> best á þessum tímum</a:t>
            </a:r>
          </a:p>
          <a:p>
            <a:endParaRPr lang="is-IS" dirty="0"/>
          </a:p>
          <a:p>
            <a:r>
              <a:rPr lang="is-IS" dirty="0" smtClean="0"/>
              <a:t>Brennisteinský í lofthjúpi Venusar</a:t>
            </a:r>
          </a:p>
          <a:p>
            <a:endParaRPr lang="is-IS" dirty="0"/>
          </a:p>
          <a:p>
            <a:r>
              <a:rPr lang="is-IS" dirty="0" smtClean="0"/>
              <a:t>Lofthjúpur að mestu </a:t>
            </a:r>
            <a:r>
              <a:rPr lang="is-IS" dirty="0" err="1" smtClean="0"/>
              <a:t>úr</a:t>
            </a:r>
            <a:r>
              <a:rPr lang="is-IS" dirty="0" smtClean="0"/>
              <a:t> CO</a:t>
            </a:r>
            <a:r>
              <a:rPr lang="is-IS" sz="1050" dirty="0" smtClean="0"/>
              <a:t>2 </a:t>
            </a:r>
            <a:r>
              <a:rPr lang="is-IS" dirty="0" smtClean="0"/>
              <a:t> - gróðurhúsalofttegund</a:t>
            </a:r>
          </a:p>
          <a:p>
            <a:endParaRPr lang="is-IS" sz="1050" dirty="0"/>
          </a:p>
          <a:p>
            <a:r>
              <a:rPr lang="is-IS" dirty="0" smtClean="0"/>
              <a:t>Yfirborðið á Venusi heitast af öllum reikistjörnunum: ca. 500°C</a:t>
            </a:r>
          </a:p>
          <a:p>
            <a:r>
              <a:rPr lang="is-IS" dirty="0" smtClean="0"/>
              <a:t>Ekkert tungl</a:t>
            </a:r>
          </a:p>
          <a:p>
            <a:endParaRPr lang="is-IS" dirty="0"/>
          </a:p>
        </p:txBody>
      </p:sp>
      <p:pic>
        <p:nvPicPr>
          <p:cNvPr id="4" name="Myn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920" y="609600"/>
            <a:ext cx="4590581" cy="3833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3754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Mars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s-IS" dirty="0" smtClean="0"/>
              <a:t>Rauða reikistjarnan:  yfirborðið með járnoxíð (ryð).</a:t>
            </a:r>
          </a:p>
          <a:p>
            <a:pPr marL="0" indent="0">
              <a:buNone/>
            </a:pPr>
            <a:r>
              <a:rPr lang="is-IS" dirty="0" err="1" smtClean="0"/>
              <a:t>Eldjöll-gígar</a:t>
            </a:r>
            <a:r>
              <a:rPr lang="is-IS" dirty="0" smtClean="0"/>
              <a:t>- dalir- </a:t>
            </a:r>
            <a:r>
              <a:rPr lang="is-IS" dirty="0" err="1" smtClean="0"/>
              <a:t>gljúfur-sléttur</a:t>
            </a:r>
            <a:endParaRPr lang="is-IS" dirty="0" smtClean="0"/>
          </a:p>
          <a:p>
            <a:pPr marL="0" indent="0">
              <a:buNone/>
            </a:pPr>
            <a:r>
              <a:rPr lang="is-IS" dirty="0" smtClean="0"/>
              <a:t>Stærsta eldfjall sólkerfisins:  </a:t>
            </a:r>
          </a:p>
          <a:p>
            <a:pPr marL="0" indent="0">
              <a:buNone/>
            </a:pPr>
            <a:r>
              <a:rPr lang="is-IS" dirty="0" err="1" smtClean="0"/>
              <a:t>Olympus</a:t>
            </a:r>
            <a:r>
              <a:rPr lang="is-IS" dirty="0" smtClean="0"/>
              <a:t> – hæð: 25 km- þvermál:500 km</a:t>
            </a:r>
          </a:p>
          <a:p>
            <a:pPr marL="0" indent="0">
              <a:buNone/>
            </a:pPr>
            <a:r>
              <a:rPr lang="is-IS" dirty="0" smtClean="0"/>
              <a:t>Ísbreiður við </a:t>
            </a:r>
            <a:r>
              <a:rPr lang="is-IS" dirty="0" err="1" smtClean="0"/>
              <a:t>pólana</a:t>
            </a:r>
            <a:r>
              <a:rPr lang="is-IS" dirty="0" smtClean="0"/>
              <a:t>.</a:t>
            </a:r>
          </a:p>
          <a:p>
            <a:pPr marL="0" indent="0">
              <a:buNone/>
            </a:pPr>
            <a:r>
              <a:rPr lang="is-IS" dirty="0" smtClean="0"/>
              <a:t>Vísbendingar um rennandi vatn.</a:t>
            </a:r>
          </a:p>
          <a:p>
            <a:pPr marL="0" indent="0">
              <a:buNone/>
            </a:pPr>
            <a:r>
              <a:rPr lang="is-IS" dirty="0" smtClean="0"/>
              <a:t>Lofthjúpur er þunnur, mest CO</a:t>
            </a:r>
            <a:r>
              <a:rPr lang="is-IS" sz="900" dirty="0" smtClean="0"/>
              <a:t>2</a:t>
            </a:r>
          </a:p>
          <a:p>
            <a:pPr marL="0" indent="0">
              <a:buNone/>
            </a:pPr>
            <a:r>
              <a:rPr lang="is-IS" dirty="0" smtClean="0"/>
              <a:t>Dagshiti fyrir ofan frostmark</a:t>
            </a:r>
          </a:p>
          <a:p>
            <a:pPr marL="0" indent="0">
              <a:buNone/>
            </a:pPr>
            <a:r>
              <a:rPr lang="is-IS" dirty="0" smtClean="0"/>
              <a:t>Næturhiti: Undir frostmarki</a:t>
            </a:r>
          </a:p>
          <a:p>
            <a:pPr marL="0" indent="0">
              <a:buNone/>
            </a:pPr>
            <a:r>
              <a:rPr lang="is-IS" dirty="0" smtClean="0"/>
              <a:t>Tungl eru tvö: </a:t>
            </a:r>
            <a:r>
              <a:rPr lang="is-IS" dirty="0" err="1" smtClean="0"/>
              <a:t>Fóbos</a:t>
            </a:r>
            <a:r>
              <a:rPr lang="is-IS" dirty="0" smtClean="0"/>
              <a:t> og </a:t>
            </a:r>
            <a:r>
              <a:rPr lang="is-IS" dirty="0" err="1" smtClean="0"/>
              <a:t>Deimos</a:t>
            </a:r>
            <a:r>
              <a:rPr lang="is-IS" dirty="0" smtClean="0"/>
              <a:t> (</a:t>
            </a:r>
            <a:r>
              <a:rPr lang="is-IS" dirty="0" err="1" smtClean="0"/>
              <a:t>Ógn</a:t>
            </a:r>
            <a:r>
              <a:rPr lang="is-IS" dirty="0" smtClean="0"/>
              <a:t> og Skelfing)</a:t>
            </a:r>
            <a:endParaRPr lang="is-IS" dirty="0"/>
          </a:p>
        </p:txBody>
      </p:sp>
      <p:pic>
        <p:nvPicPr>
          <p:cNvPr id="4" name="Myn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503" y="309092"/>
            <a:ext cx="5531029" cy="4417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560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Júpiter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677334" y="1878885"/>
            <a:ext cx="8596668" cy="3880773"/>
          </a:xfrm>
        </p:spPr>
        <p:txBody>
          <a:bodyPr/>
          <a:lstStyle/>
          <a:p>
            <a:r>
              <a:rPr lang="is-IS" dirty="0" smtClean="0"/>
              <a:t>Stærsta reikistjarnan í sólkerfinu.</a:t>
            </a:r>
          </a:p>
          <a:p>
            <a:r>
              <a:rPr lang="is-IS" dirty="0" smtClean="0"/>
              <a:t>Gasrisi</a:t>
            </a:r>
          </a:p>
          <a:p>
            <a:r>
              <a:rPr lang="is-IS" dirty="0" smtClean="0"/>
              <a:t>Tunglin eru a.m.k. 67 talsins- mörg af þeim smástirni</a:t>
            </a:r>
          </a:p>
          <a:p>
            <a:r>
              <a:rPr lang="is-IS" dirty="0" smtClean="0"/>
              <a:t>Stærstu eru: </a:t>
            </a:r>
            <a:r>
              <a:rPr lang="is-IS" dirty="0" err="1" smtClean="0"/>
              <a:t>Íó</a:t>
            </a:r>
            <a:r>
              <a:rPr lang="is-IS" dirty="0" smtClean="0"/>
              <a:t> – </a:t>
            </a:r>
            <a:r>
              <a:rPr lang="is-IS" dirty="0"/>
              <a:t>E</a:t>
            </a:r>
            <a:r>
              <a:rPr lang="is-IS" dirty="0" smtClean="0"/>
              <a:t>vrópa- </a:t>
            </a:r>
            <a:r>
              <a:rPr lang="is-IS" dirty="0" err="1" smtClean="0"/>
              <a:t>Ganýmedes</a:t>
            </a:r>
            <a:r>
              <a:rPr lang="is-IS" dirty="0" smtClean="0"/>
              <a:t>- </a:t>
            </a:r>
            <a:r>
              <a:rPr lang="is-IS" dirty="0" err="1" smtClean="0"/>
              <a:t>Kallistó</a:t>
            </a:r>
            <a:endParaRPr lang="is-IS" dirty="0" smtClean="0"/>
          </a:p>
          <a:p>
            <a:r>
              <a:rPr lang="is-IS" dirty="0" err="1" smtClean="0"/>
              <a:t>Íó</a:t>
            </a:r>
            <a:r>
              <a:rPr lang="is-IS" dirty="0" smtClean="0"/>
              <a:t> er með virk eldfjöll</a:t>
            </a:r>
          </a:p>
          <a:p>
            <a:r>
              <a:rPr lang="is-IS" dirty="0" smtClean="0"/>
              <a:t>Evrópa:  er með þykka ísbreiðu og</a:t>
            </a:r>
          </a:p>
          <a:p>
            <a:r>
              <a:rPr lang="is-IS" dirty="0" smtClean="0"/>
              <a:t> sennilega fljótandi vatn þar undir.</a:t>
            </a:r>
            <a:endParaRPr lang="is-IS" dirty="0"/>
          </a:p>
        </p:txBody>
      </p:sp>
      <p:pic>
        <p:nvPicPr>
          <p:cNvPr id="4" name="Myn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02" y="386366"/>
            <a:ext cx="4278866" cy="370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6656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Satúrnus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Gasrisi</a:t>
            </a:r>
          </a:p>
          <a:p>
            <a:r>
              <a:rPr lang="is-IS" dirty="0" smtClean="0"/>
              <a:t>Næststærsta reikistjarnan</a:t>
            </a:r>
          </a:p>
          <a:p>
            <a:r>
              <a:rPr lang="is-IS" dirty="0" smtClean="0"/>
              <a:t>Þekkt fyrir hringa sína</a:t>
            </a:r>
          </a:p>
          <a:p>
            <a:r>
              <a:rPr lang="is-IS" dirty="0" smtClean="0"/>
              <a:t>A.m.k. 62 tungl</a:t>
            </a:r>
          </a:p>
          <a:p>
            <a:r>
              <a:rPr lang="is-IS" dirty="0" smtClean="0"/>
              <a:t>Stærsta tunglið:  </a:t>
            </a:r>
            <a:r>
              <a:rPr lang="is-IS" dirty="0" err="1" smtClean="0"/>
              <a:t>Títan</a:t>
            </a:r>
            <a:endParaRPr lang="is-IS" dirty="0" smtClean="0"/>
          </a:p>
          <a:p>
            <a:r>
              <a:rPr lang="is-IS" dirty="0" smtClean="0"/>
              <a:t>Geimfar frá </a:t>
            </a:r>
            <a:r>
              <a:rPr lang="is-IS" dirty="0" err="1" smtClean="0"/>
              <a:t>jörðu</a:t>
            </a:r>
            <a:r>
              <a:rPr lang="is-IS" dirty="0" smtClean="0"/>
              <a:t> til </a:t>
            </a:r>
            <a:r>
              <a:rPr lang="is-IS" dirty="0" err="1" smtClean="0"/>
              <a:t>Satúrnusar</a:t>
            </a:r>
            <a:r>
              <a:rPr lang="is-IS" dirty="0" smtClean="0"/>
              <a:t>:  ferðin tók 7 ár (frá 2005-2012)</a:t>
            </a:r>
          </a:p>
          <a:p>
            <a:r>
              <a:rPr lang="is-IS" dirty="0" smtClean="0"/>
              <a:t>Rendurnar eru </a:t>
            </a:r>
            <a:r>
              <a:rPr lang="is-IS" dirty="0" err="1" smtClean="0"/>
              <a:t>úr</a:t>
            </a:r>
            <a:r>
              <a:rPr lang="is-IS" dirty="0" smtClean="0"/>
              <a:t> </a:t>
            </a:r>
            <a:r>
              <a:rPr lang="is-IS" dirty="0" err="1" smtClean="0"/>
              <a:t>íshnullungum</a:t>
            </a:r>
            <a:r>
              <a:rPr lang="is-IS" dirty="0" smtClean="0"/>
              <a:t>, </a:t>
            </a:r>
            <a:r>
              <a:rPr lang="is-IS" dirty="0" err="1" smtClean="0"/>
              <a:t>ísögnum</a:t>
            </a:r>
            <a:r>
              <a:rPr lang="is-IS" dirty="0" smtClean="0"/>
              <a:t> og ryki.  Gríðarlegir stormar skapa rendurnar.  Hraðinn er 100m/sek</a:t>
            </a:r>
            <a:endParaRPr lang="is-IS" dirty="0"/>
          </a:p>
        </p:txBody>
      </p:sp>
      <p:pic>
        <p:nvPicPr>
          <p:cNvPr id="4" name="Myn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524" y="609600"/>
            <a:ext cx="4692477" cy="357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8908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Úranus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err="1" smtClean="0"/>
              <a:t>Sést</a:t>
            </a:r>
            <a:r>
              <a:rPr lang="is-IS" dirty="0" smtClean="0"/>
              <a:t> illa með berum augum.</a:t>
            </a:r>
          </a:p>
          <a:p>
            <a:r>
              <a:rPr lang="is-IS" dirty="0" smtClean="0"/>
              <a:t>Úranus er þriðja stærsta reikistjarnan</a:t>
            </a:r>
          </a:p>
          <a:p>
            <a:r>
              <a:rPr lang="is-IS" dirty="0" smtClean="0"/>
              <a:t>Er með hringa</a:t>
            </a:r>
          </a:p>
          <a:p>
            <a:r>
              <a:rPr lang="is-IS" dirty="0" smtClean="0"/>
              <a:t>Möndullinn hallar um 98° </a:t>
            </a:r>
          </a:p>
          <a:p>
            <a:r>
              <a:rPr lang="is-IS" dirty="0" smtClean="0"/>
              <a:t>(möndull jarðar hallar um 23°)</a:t>
            </a:r>
          </a:p>
          <a:p>
            <a:r>
              <a:rPr lang="is-IS" dirty="0" smtClean="0"/>
              <a:t>27 tungl.  </a:t>
            </a:r>
          </a:p>
          <a:p>
            <a:r>
              <a:rPr lang="is-IS" dirty="0" smtClean="0"/>
              <a:t>Stærstu tunglin:  </a:t>
            </a:r>
            <a:r>
              <a:rPr lang="is-IS" dirty="0" err="1" smtClean="0"/>
              <a:t>Títnía</a:t>
            </a:r>
            <a:r>
              <a:rPr lang="is-IS" dirty="0" smtClean="0"/>
              <a:t> - </a:t>
            </a:r>
            <a:r>
              <a:rPr lang="is-IS" dirty="0" err="1"/>
              <a:t>Ó</a:t>
            </a:r>
            <a:r>
              <a:rPr lang="is-IS" dirty="0" err="1" smtClean="0"/>
              <a:t>beron</a:t>
            </a:r>
            <a:endParaRPr lang="is-IS" dirty="0"/>
          </a:p>
        </p:txBody>
      </p:sp>
      <p:pic>
        <p:nvPicPr>
          <p:cNvPr id="4" name="Myn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925" y="297900"/>
            <a:ext cx="5011809" cy="463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0151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Neptúnus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445514" y="2075191"/>
            <a:ext cx="8596668" cy="3880773"/>
          </a:xfrm>
        </p:spPr>
        <p:txBody>
          <a:bodyPr/>
          <a:lstStyle/>
          <a:p>
            <a:r>
              <a:rPr lang="is-IS" dirty="0" smtClean="0"/>
              <a:t>Ysta reikistjarnan</a:t>
            </a:r>
          </a:p>
          <a:p>
            <a:r>
              <a:rPr lang="is-IS" dirty="0" smtClean="0"/>
              <a:t>Í lofthjúpi er metangas/ blágræni liturinn</a:t>
            </a:r>
          </a:p>
          <a:p>
            <a:r>
              <a:rPr lang="is-IS" dirty="0" smtClean="0"/>
              <a:t>Leitin að Neptúnus </a:t>
            </a:r>
            <a:r>
              <a:rPr lang="is-IS" dirty="0" err="1" smtClean="0"/>
              <a:t>hófst</a:t>
            </a:r>
            <a:r>
              <a:rPr lang="is-IS" dirty="0" smtClean="0"/>
              <a:t> 1846- </a:t>
            </a:r>
          </a:p>
          <a:p>
            <a:r>
              <a:rPr lang="is-IS" dirty="0" smtClean="0"/>
              <a:t>það var talið víst að þarna hlyti reikistjarna að vera.</a:t>
            </a:r>
          </a:p>
          <a:p>
            <a:r>
              <a:rPr lang="is-IS" dirty="0" smtClean="0"/>
              <a:t>14 tungl hafa fundist.</a:t>
            </a:r>
          </a:p>
          <a:p>
            <a:r>
              <a:rPr lang="is-IS" dirty="0" smtClean="0"/>
              <a:t>Stærsta tunglið er </a:t>
            </a:r>
            <a:r>
              <a:rPr lang="is-IS" dirty="0" err="1" smtClean="0"/>
              <a:t>Tríton</a:t>
            </a:r>
            <a:endParaRPr lang="is-IS" dirty="0" smtClean="0"/>
          </a:p>
          <a:p>
            <a:r>
              <a:rPr lang="is-IS" dirty="0" smtClean="0"/>
              <a:t>Neptúnus snýst rangsælis miðað við hinar</a:t>
            </a:r>
          </a:p>
          <a:p>
            <a:r>
              <a:rPr lang="is-IS" dirty="0" smtClean="0"/>
              <a:t> reikistjörnurnar.</a:t>
            </a:r>
            <a:endParaRPr lang="is-IS" dirty="0"/>
          </a:p>
        </p:txBody>
      </p:sp>
      <p:pic>
        <p:nvPicPr>
          <p:cNvPr id="4" name="Myn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514" y="387536"/>
            <a:ext cx="5318975" cy="531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7372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Smástjörnur -dvergreikistjörnur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Í geimnum, okkar sólkerfi eru ótal smástirni.</a:t>
            </a:r>
          </a:p>
          <a:p>
            <a:r>
              <a:rPr lang="is-IS" dirty="0" smtClean="0"/>
              <a:t>Þau geta verið eins og stærðar björg að stærð og allt að stærð við fjallgarða.</a:t>
            </a:r>
          </a:p>
          <a:p>
            <a:r>
              <a:rPr lang="is-IS" dirty="0" smtClean="0"/>
              <a:t>Flest eru milli Mars og </a:t>
            </a:r>
            <a:r>
              <a:rPr lang="is-IS" dirty="0" err="1" smtClean="0"/>
              <a:t>Júpíter</a:t>
            </a:r>
            <a:r>
              <a:rPr lang="is-IS" dirty="0" smtClean="0"/>
              <a:t>- smástirnabelti</a:t>
            </a:r>
          </a:p>
          <a:p>
            <a:r>
              <a:rPr lang="is-IS" dirty="0" smtClean="0"/>
              <a:t>Sum smástirni geta komið ansi nálægð jörðinni.</a:t>
            </a:r>
            <a:endParaRPr lang="is-IS" dirty="0"/>
          </a:p>
        </p:txBody>
      </p:sp>
      <p:pic>
        <p:nvPicPr>
          <p:cNvPr id="4" name="Myn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894" y="4080801"/>
            <a:ext cx="3279619" cy="2190750"/>
          </a:xfrm>
          <a:prstGeom prst="rect">
            <a:avLst/>
          </a:prstGeom>
        </p:spPr>
      </p:pic>
      <p:pic>
        <p:nvPicPr>
          <p:cNvPr id="5" name="Mynd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288" y="3734874"/>
            <a:ext cx="4029411" cy="273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7143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Halastjörnur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677334" y="1532587"/>
            <a:ext cx="8596668" cy="4508776"/>
          </a:xfrm>
        </p:spPr>
        <p:txBody>
          <a:bodyPr/>
          <a:lstStyle/>
          <a:p>
            <a:r>
              <a:rPr lang="is-IS" dirty="0" smtClean="0"/>
              <a:t>Halastjörnur fara frá sporbaugslaga brautum frá jaðri sólkerfisins í áttina að sólinni og svo tilbaka aftur</a:t>
            </a:r>
          </a:p>
          <a:p>
            <a:r>
              <a:rPr lang="is-IS" dirty="0" smtClean="0"/>
              <a:t>Halleys heitir halastjarna sem er 76 ár að fara umhverfis </a:t>
            </a:r>
            <a:r>
              <a:rPr lang="is-IS" dirty="0" err="1" smtClean="0"/>
              <a:t>sólina</a:t>
            </a:r>
            <a:r>
              <a:rPr lang="is-IS" dirty="0" smtClean="0"/>
              <a:t>.</a:t>
            </a:r>
          </a:p>
          <a:p>
            <a:r>
              <a:rPr lang="is-IS" dirty="0" smtClean="0"/>
              <a:t>Halastjörnur eru </a:t>
            </a:r>
            <a:r>
              <a:rPr lang="is-IS" dirty="0" err="1" smtClean="0"/>
              <a:t>úr</a:t>
            </a:r>
            <a:r>
              <a:rPr lang="is-IS" dirty="0" smtClean="0"/>
              <a:t> ís og ryki. Þegar </a:t>
            </a:r>
            <a:r>
              <a:rPr lang="is-IS" dirty="0" err="1" smtClean="0"/>
              <a:t>þær</a:t>
            </a:r>
            <a:r>
              <a:rPr lang="is-IS" dirty="0" smtClean="0"/>
              <a:t> nálgast </a:t>
            </a:r>
            <a:r>
              <a:rPr lang="is-IS" dirty="0" err="1" smtClean="0"/>
              <a:t>sólina</a:t>
            </a:r>
            <a:r>
              <a:rPr lang="is-IS" dirty="0" smtClean="0"/>
              <a:t>, bráðnar hluti íssins og myndar nokkurs konar hala sem snýr alltaf frá sólinni. </a:t>
            </a:r>
            <a:endParaRPr lang="is-IS" dirty="0"/>
          </a:p>
        </p:txBody>
      </p:sp>
      <p:pic>
        <p:nvPicPr>
          <p:cNvPr id="4" name="Myn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143" y="3290552"/>
            <a:ext cx="6212396" cy="35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9774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Loftsteinar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677334" y="1210615"/>
            <a:ext cx="8596668" cy="4830748"/>
          </a:xfrm>
        </p:spPr>
        <p:txBody>
          <a:bodyPr/>
          <a:lstStyle/>
          <a:p>
            <a:r>
              <a:rPr lang="is-IS" dirty="0" smtClean="0"/>
              <a:t>Loftsteinar eru  lítil smástirni</a:t>
            </a:r>
          </a:p>
          <a:p>
            <a:r>
              <a:rPr lang="is-IS" dirty="0" smtClean="0"/>
              <a:t>Við nefnum þessi smástirni stjörnuhrap</a:t>
            </a:r>
          </a:p>
          <a:p>
            <a:r>
              <a:rPr lang="is-IS" dirty="0" smtClean="0"/>
              <a:t>Loftsteinahríð:  þegar fjöldi loftsteina kemur inn í lofthjúpinn</a:t>
            </a:r>
          </a:p>
          <a:p>
            <a:r>
              <a:rPr lang="is-IS" dirty="0" smtClean="0"/>
              <a:t>Loftsteinar geta fallið á jörðina.</a:t>
            </a:r>
          </a:p>
          <a:p>
            <a:r>
              <a:rPr lang="is-IS" dirty="0" smtClean="0"/>
              <a:t>Árið 2013 féll loftsteinn í </a:t>
            </a:r>
            <a:r>
              <a:rPr lang="is-IS" dirty="0" err="1" smtClean="0"/>
              <a:t>Síberíu</a:t>
            </a:r>
            <a:r>
              <a:rPr lang="is-IS" dirty="0" smtClean="0"/>
              <a:t> í Rússlandi.  Gígur myndaðist. Árið 1908 féll líka loftsteinn í </a:t>
            </a:r>
            <a:r>
              <a:rPr lang="is-IS" dirty="0" err="1" smtClean="0"/>
              <a:t>Síberíu</a:t>
            </a:r>
            <a:r>
              <a:rPr lang="is-IS" dirty="0" smtClean="0"/>
              <a:t>.</a:t>
            </a:r>
          </a:p>
        </p:txBody>
      </p:sp>
      <p:pic>
        <p:nvPicPr>
          <p:cNvPr id="4" name="Myn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581" y="3524250"/>
            <a:ext cx="6299048" cy="311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0717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Stórir loftsteinar og smástirni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Talið er að loftsteinar hafi útrýmt risaeðlum fyrir 65 milljónum ára.</a:t>
            </a:r>
          </a:p>
          <a:p>
            <a:endParaRPr lang="is-IS" dirty="0" smtClean="0"/>
          </a:p>
          <a:p>
            <a:r>
              <a:rPr lang="is-IS" dirty="0" smtClean="0"/>
              <a:t>Gígar eru hér og þar um jörðina eftir loftsteina sem fallið hafa á jörðina</a:t>
            </a:r>
          </a:p>
          <a:p>
            <a:endParaRPr lang="is-IS" dirty="0"/>
          </a:p>
          <a:p>
            <a:endParaRPr lang="is-IS" dirty="0" smtClean="0"/>
          </a:p>
          <a:p>
            <a:endParaRPr lang="is-IS" dirty="0"/>
          </a:p>
        </p:txBody>
      </p:sp>
      <p:pic>
        <p:nvPicPr>
          <p:cNvPr id="4" name="Myn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710" y="3670479"/>
            <a:ext cx="6851559" cy="260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187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Möndulhalli jarðar</a:t>
            </a:r>
            <a:endParaRPr lang="is-IS" dirty="0"/>
          </a:p>
        </p:txBody>
      </p:sp>
      <p:pic>
        <p:nvPicPr>
          <p:cNvPr id="8204" name="Picture 12" descr="Myndaniðurstaða fyrir northern latitud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642" y="1506828"/>
            <a:ext cx="8255358" cy="504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46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Tímatal- tímasetning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z="3200" dirty="0"/>
              <a:t>Sólarhringur:  Sá tími sem það tekur jörðina að snúast um möndul sinn</a:t>
            </a:r>
          </a:p>
          <a:p>
            <a:r>
              <a:rPr lang="is-IS" sz="3200" dirty="0"/>
              <a:t>Mánuður (máni): Sá tími sem það tekur tunglið að snúast um jörðina.</a:t>
            </a:r>
          </a:p>
          <a:p>
            <a:r>
              <a:rPr lang="is-IS" sz="3200" dirty="0"/>
              <a:t>Þann 21. des er dagur t.d. stystur á norðurhveli jarðar en lengstur hálfu ári seinna, 21. júní.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798882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Sólarhringur</a:t>
            </a:r>
            <a:endParaRPr lang="is-IS" dirty="0"/>
          </a:p>
        </p:txBody>
      </p:sp>
      <p:pic>
        <p:nvPicPr>
          <p:cNvPr id="3074" name="Picture 2" descr="Myndaniðurstaða fyrir sólarhringur á ensk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416677"/>
            <a:ext cx="8054541" cy="5151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960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Brautarhreyfing jarðar um </a:t>
            </a:r>
            <a:r>
              <a:rPr lang="is-IS" dirty="0" err="1" smtClean="0"/>
              <a:t>sólina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s-IS" sz="3200" dirty="0" smtClean="0"/>
              <a:t>Jörðin er um 4,6 milljarða gömul, jafngömul sólinni.</a:t>
            </a:r>
          </a:p>
          <a:p>
            <a:r>
              <a:rPr lang="is-IS" sz="3200" dirty="0" smtClean="0"/>
              <a:t>Jörðin hreyfir sig (ferðast) um 100.000 km/</a:t>
            </a:r>
            <a:r>
              <a:rPr lang="is-IS" sz="3200" dirty="0" err="1" smtClean="0"/>
              <a:t>klst</a:t>
            </a:r>
            <a:r>
              <a:rPr lang="is-IS" sz="3200" dirty="0" smtClean="0"/>
              <a:t> í kringum </a:t>
            </a:r>
            <a:r>
              <a:rPr lang="is-IS" sz="3200" dirty="0" err="1" smtClean="0"/>
              <a:t>sólina</a:t>
            </a:r>
            <a:r>
              <a:rPr lang="is-IS" sz="3200" dirty="0" smtClean="0"/>
              <a:t>.</a:t>
            </a:r>
          </a:p>
          <a:p>
            <a:r>
              <a:rPr lang="is-IS" sz="3200" dirty="0" smtClean="0"/>
              <a:t>Jörðin er 150 milljón km frá sólinni.</a:t>
            </a:r>
          </a:p>
          <a:p>
            <a:r>
              <a:rPr lang="is-IS" sz="3200" dirty="0" smtClean="0"/>
              <a:t>Jörðin er eitt ár að fara kringum </a:t>
            </a:r>
            <a:r>
              <a:rPr lang="is-IS" sz="3200" dirty="0" err="1" smtClean="0"/>
              <a:t>sólina</a:t>
            </a:r>
            <a:r>
              <a:rPr lang="is-IS" sz="3200" dirty="0" smtClean="0"/>
              <a:t> (365 ¼ dagar) – Hlaupár.</a:t>
            </a:r>
          </a:p>
          <a:p>
            <a:endParaRPr lang="is-IS" sz="3200" dirty="0"/>
          </a:p>
        </p:txBody>
      </p:sp>
    </p:spTree>
    <p:extLst>
      <p:ext uri="{BB962C8B-B14F-4D97-AF65-F5344CB8AC3E}">
        <p14:creationId xmlns:p14="http://schemas.microsoft.com/office/powerpoint/2010/main" val="2451968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Mánuður</a:t>
            </a:r>
            <a:endParaRPr lang="is-IS" dirty="0"/>
          </a:p>
        </p:txBody>
      </p:sp>
      <p:pic>
        <p:nvPicPr>
          <p:cNvPr id="10242" name="Picture 2" descr="Myndaniðurstaða fyrir mo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006" y="1493950"/>
            <a:ext cx="8126569" cy="4829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843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Tímabelti jarðarinnar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s-IS" sz="3200" dirty="0" smtClean="0"/>
              <a:t>Jörðin skiptist í 24 tímabelti (lengdarbaugar)</a:t>
            </a:r>
          </a:p>
          <a:p>
            <a:r>
              <a:rPr lang="is-IS" sz="3200" dirty="0" smtClean="0"/>
              <a:t>Sami tími í sama tímabelti – lesist lóðrétt eftir korti.</a:t>
            </a:r>
          </a:p>
          <a:p>
            <a:r>
              <a:rPr lang="is-IS" sz="3200" dirty="0" smtClean="0"/>
              <a:t>Tímabelti fylgja landamærum, svo að sami tími </a:t>
            </a:r>
            <a:r>
              <a:rPr lang="is-IS" sz="3200" dirty="0" err="1" smtClean="0"/>
              <a:t>sé</a:t>
            </a:r>
            <a:r>
              <a:rPr lang="is-IS" sz="3200" dirty="0" smtClean="0"/>
              <a:t> í sama landi.</a:t>
            </a:r>
          </a:p>
          <a:p>
            <a:endParaRPr lang="is-IS" sz="3200" dirty="0"/>
          </a:p>
          <a:p>
            <a:r>
              <a:rPr lang="is-IS" sz="3200" dirty="0" smtClean="0"/>
              <a:t>Sumartími/vetrartími.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913617047"/>
      </p:ext>
    </p:extLst>
  </p:cSld>
  <p:clrMapOvr>
    <a:masterClrMapping/>
  </p:clrMapOvr>
</p:sld>
</file>

<file path=ppt/theme/theme1.xml><?xml version="1.0" encoding="utf-8"?>
<a:theme xmlns:a="http://schemas.openxmlformats.org/drawingml/2006/main" name="Liður">
  <a:themeElements>
    <a:clrScheme name="Liðu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Liðu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iðu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537</TotalTime>
  <Words>1162</Words>
  <Application>Microsoft Office PowerPoint</Application>
  <PresentationFormat>Víðskjár</PresentationFormat>
  <Paragraphs>195</Paragraphs>
  <Slides>39</Slides>
  <Notes>0</Notes>
  <HiddenSlides>0</HiddenSlides>
  <MMClips>0</MMClips>
  <ScaleCrop>false</ScaleCrop>
  <HeadingPairs>
    <vt:vector size="6" baseType="variant">
      <vt:variant>
        <vt:lpstr>Notaðar leturgerðir</vt:lpstr>
      </vt:variant>
      <vt:variant>
        <vt:i4>3</vt:i4>
      </vt:variant>
      <vt:variant>
        <vt:lpstr>Þema</vt:lpstr>
      </vt:variant>
      <vt:variant>
        <vt:i4>1</vt:i4>
      </vt:variant>
      <vt:variant>
        <vt:lpstr>Skyggnutitlar</vt:lpstr>
      </vt:variant>
      <vt:variant>
        <vt:i4>39</vt:i4>
      </vt:variant>
    </vt:vector>
  </HeadingPairs>
  <TitlesOfParts>
    <vt:vector size="43" baseType="lpstr">
      <vt:lpstr>Arial</vt:lpstr>
      <vt:lpstr>Trebuchet MS</vt:lpstr>
      <vt:lpstr>Wingdings 3</vt:lpstr>
      <vt:lpstr>Liður</vt:lpstr>
      <vt:lpstr>Sólkerfið   </vt:lpstr>
      <vt:lpstr>Jörðin – reikistjarnan okkar 3.1</vt:lpstr>
      <vt:lpstr>Dagur og nótt</vt:lpstr>
      <vt:lpstr>Möndulhalli jarðar</vt:lpstr>
      <vt:lpstr>Tímatal- tímasetning</vt:lpstr>
      <vt:lpstr>Sólarhringur</vt:lpstr>
      <vt:lpstr>Brautarhreyfing jarðar um sólina</vt:lpstr>
      <vt:lpstr>Mánuður</vt:lpstr>
      <vt:lpstr>Tímabelti jarðarinnar</vt:lpstr>
      <vt:lpstr>Tímabelti jarðar</vt:lpstr>
      <vt:lpstr>Tímabelti jarðar</vt:lpstr>
      <vt:lpstr>Sumartími - vetrartími</vt:lpstr>
      <vt:lpstr>Árstíðir</vt:lpstr>
      <vt:lpstr>Vor- og haustjafndægur</vt:lpstr>
      <vt:lpstr>Árstíðarnar fjórar</vt:lpstr>
      <vt:lpstr>Vorjafndægur- haustjafndægur</vt:lpstr>
      <vt:lpstr>Vorjafndægur – haustjafndægur…</vt:lpstr>
      <vt:lpstr>Tímamæling</vt:lpstr>
      <vt:lpstr>Mánuður – máni…</vt:lpstr>
      <vt:lpstr>Heimskautsbaugur</vt:lpstr>
      <vt:lpstr>Tunglið – næsti nágranni okkar 3.2</vt:lpstr>
      <vt:lpstr>Tunglið – næsti nágranni okkar 3.2</vt:lpstr>
      <vt:lpstr>Tunglið – næsti nágranni okkar 3.2</vt:lpstr>
      <vt:lpstr>Tunglið – næsti nágranni okkar 3.2</vt:lpstr>
      <vt:lpstr>Sólkerfið okkar  3.3</vt:lpstr>
      <vt:lpstr>Sólkerfið okkar  3.3</vt:lpstr>
      <vt:lpstr>Sólkerfið okkar  3.3</vt:lpstr>
      <vt:lpstr>Sólkerfið okkar  3.3</vt:lpstr>
      <vt:lpstr>Merkúr – (Merkúríus)</vt:lpstr>
      <vt:lpstr>Venus</vt:lpstr>
      <vt:lpstr>Mars</vt:lpstr>
      <vt:lpstr>Júpiter</vt:lpstr>
      <vt:lpstr>Satúrnus</vt:lpstr>
      <vt:lpstr>Úranus</vt:lpstr>
      <vt:lpstr>Neptúnus</vt:lpstr>
      <vt:lpstr>Smástjörnur -dvergreikistjörnur</vt:lpstr>
      <vt:lpstr>Halastjörnur</vt:lpstr>
      <vt:lpstr>Loftsteinar</vt:lpstr>
      <vt:lpstr>Stórir loftsteinar og smástirni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Sólkerfið</dc:title>
  <dc:creator>Helga María Ólafsdóttir</dc:creator>
  <cp:lastModifiedBy>Helga María Ólafsdóttir</cp:lastModifiedBy>
  <cp:revision>39</cp:revision>
  <dcterms:created xsi:type="dcterms:W3CDTF">2017-01-02T10:03:54Z</dcterms:created>
  <dcterms:modified xsi:type="dcterms:W3CDTF">2017-01-12T14:53:46Z</dcterms:modified>
</cp:coreProperties>
</file>